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68" r:id="rId5"/>
    <p:sldId id="269" r:id="rId6"/>
    <p:sldId id="258" r:id="rId7"/>
    <p:sldId id="270" r:id="rId8"/>
    <p:sldId id="271" r:id="rId9"/>
    <p:sldId id="281" r:id="rId10"/>
    <p:sldId id="272" r:id="rId11"/>
    <p:sldId id="282" r:id="rId12"/>
    <p:sldId id="273" r:id="rId13"/>
    <p:sldId id="274" r:id="rId14"/>
    <p:sldId id="259" r:id="rId15"/>
    <p:sldId id="275" r:id="rId16"/>
    <p:sldId id="277" r:id="rId17"/>
    <p:sldId id="276" r:id="rId18"/>
    <p:sldId id="283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000"/>
    <a:srgbClr val="0056D4"/>
    <a:srgbClr val="6C5D42"/>
    <a:srgbClr val="A80000"/>
    <a:srgbClr val="009A63"/>
    <a:srgbClr val="FF6300"/>
    <a:srgbClr val="6C5E41"/>
    <a:srgbClr val="91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>
      <p:cViewPr varScale="1">
        <p:scale>
          <a:sx n="150" d="100"/>
          <a:sy n="150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2FCE0-DA4C-A636-93D4-1771B7440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4355F9C-C888-19E5-6C9E-19BEF7B25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194335-7F49-AB0D-9C3D-8905D16D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EDF410-981B-B593-0283-3ACC1A4D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A1B1A0-355D-85AF-7B42-9F75AA0B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06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5E3ED-6403-494E-6961-EFC5AA88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D6AEC4-217E-340C-FAD6-EC3A831CB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0C558-DC45-A418-3C0B-54B33F2B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DD610-7A9D-89E1-95C0-F78136FF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220FB-5A65-ADD1-300E-F2154A97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04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3761A1-DC5E-E60A-148F-65D0F37F2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F58E30-E09F-9E42-E3F5-EC8306728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AD41B-80A7-1D2F-7743-6A8756AB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103CA-A030-19AB-82B2-5C8186D7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74068-0549-5870-5EF6-35F31A2B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18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A7EB5-38F5-067A-665B-A72005E8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E231E-7C55-C1FD-43AF-4EAB0063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D7221-8174-1620-5AB3-34F4B18C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08F60F-13A0-F700-329E-623F6F50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B9897B-1AB9-F4F2-92A3-B42EAC8D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4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7BCE8-705F-DD73-B3A3-4DDBDAAB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B0E755-E541-61EF-BF1A-BB96C1DAF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EC50EB-BB38-8453-C161-0277616F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E5CBC-F428-EF84-1D98-8ECCA4A1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ED30D5-66F9-68FA-55A0-4DC71524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59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BF621-64FD-A521-5814-3C7C2454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100E7-A661-175A-722F-1C3068252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69503D-FFF3-C0AD-B843-145EEEB71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8015A3-009D-CCA6-2709-A01C7C26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715540-512E-3D63-523C-F7BB4BEF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4497E1-3B69-5FB1-C568-CF2C7D32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444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A8700-EABE-4338-9FA6-0A531BD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0FDB9-7E60-468D-E4D7-C5DAC70A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80D364-F80C-0456-E488-8ACD87576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0A8464-DE05-9318-FCC2-074C6926C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9B5A6A-C03E-1213-A132-CD9BA42DE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EE05F3-7611-B60B-7BFF-E1069076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868C6D-0D66-94C3-B48D-0C3E907F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9C61B3-4874-3234-FB01-83824917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92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C49D5-B5BD-670E-881B-3D4BF6CA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38AB21-DFB9-CB8A-2836-2BCE6645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666362-2FDF-99CA-9993-091441E8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EED8B1-21DE-121D-356F-874AD401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8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369C4B-C18A-C663-F103-1DC9C18C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66E059-4258-1309-F290-C94B307F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C9DD0-EFE2-1DEF-DAAC-6DFAD50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33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CFD10-DB40-6FA1-1A97-E102BB5B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62878-BEF6-1D42-38EE-89399E32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C45586-54E0-F597-FABC-B3844865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79F817-3238-E733-8CAC-E0172072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2B9955-96EE-F0F2-F2C1-E933FEE8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EC3790-90AA-AE7C-FA59-C7FA186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83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89241-A245-09EA-2F05-144F0D5C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098DEB-AB33-1E2C-9632-A77A9017D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B69761-3F01-65C6-8E21-6E545D3A0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D51F83-CD18-460E-1522-1CBC1C23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18999F-9D1A-7D29-2E7C-E4F49CFD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7FF05A-6FE9-9EB3-22F2-8DE49F42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56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17703E-1B08-68B5-BB23-35BFD800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57D34C-9245-AF02-B5CC-C16897E8D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6046C-9F07-BBDF-6813-C963034FD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9D425-8782-FF48-862A-1A5F58CAC50D}" type="datetimeFigureOut">
              <a:rPr kumimoji="1" lang="zh-CN" altLang="en-US" smtClean="0"/>
              <a:t>2024/3/21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DB1834-3CE3-7D53-D2D4-269593B69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A6984-AA24-6388-6418-A32F227AD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9BEC-4A41-F04C-8F94-1B78D9996C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62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7DE881-B6DF-1D80-615C-26DC65BC58EC}"/>
              </a:ext>
            </a:extLst>
          </p:cNvPr>
          <p:cNvSpPr txBox="1"/>
          <p:nvPr/>
        </p:nvSpPr>
        <p:spPr>
          <a:xfrm>
            <a:off x="2224005" y="1122050"/>
            <a:ext cx="7872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911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SQL/PGQ</a:t>
            </a:r>
            <a:endParaRPr kumimoji="1" lang="zh-CN" altLang="en-US" sz="6000" b="1" dirty="0">
              <a:solidFill>
                <a:srgbClr val="911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D86278-A436-672A-8E62-FB3F3B9134B5}"/>
              </a:ext>
            </a:extLst>
          </p:cNvPr>
          <p:cNvSpPr txBox="1"/>
          <p:nvPr/>
        </p:nvSpPr>
        <p:spPr>
          <a:xfrm>
            <a:off x="4432894" y="3937819"/>
            <a:ext cx="2695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Mar, 2024</a:t>
            </a:r>
            <a:endParaRPr kumimoji="1" lang="zh-CN" altLang="en-US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4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ADA5-10F4-AB45-DA62-540F16AED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238D5B-1664-721F-7EEF-B5781E998612}"/>
              </a:ext>
            </a:extLst>
          </p:cNvPr>
          <p:cNvSpPr txBox="1"/>
          <p:nvPr/>
        </p:nvSpPr>
        <p:spPr>
          <a:xfrm>
            <a:off x="21446" y="1178746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Rel+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7A8FF6-2667-2D42-72AA-ADC55BA5A5A4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8D519C-C4A5-CD64-012D-221C26D3FF4C}"/>
              </a:ext>
            </a:extLst>
          </p:cNvPr>
          <p:cNvSpPr txBox="1"/>
          <p:nvPr/>
        </p:nvSpPr>
        <p:spPr>
          <a:xfrm>
            <a:off x="0" y="1721387"/>
            <a:ext cx="466969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relational queries, and introduce index-based joins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- </a:t>
            </a:r>
            <a:r>
              <a:rPr kumimoji="1" lang="en-US" altLang="zh-CN" b="1" dirty="0" err="1"/>
              <a:t>GrainDB</a:t>
            </a:r>
            <a:endParaRPr kumimoji="1"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98E3EB-B3C4-D989-D38C-E7D483262587}"/>
              </a:ext>
            </a:extLst>
          </p:cNvPr>
          <p:cNvSpPr txBox="1"/>
          <p:nvPr/>
        </p:nvSpPr>
        <p:spPr>
          <a:xfrm>
            <a:off x="820476" y="3181761"/>
            <a:ext cx="4330032" cy="70788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contributors v1 is following, </a:t>
            </a:r>
          </a:p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repos v1 contributing to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A485C0-32AD-968B-BB29-A24DA5281B09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 join cannot be replaced with </a:t>
                </a:r>
                <a:r>
                  <a:rPr kumimoji="1" lang="en-US" altLang="zh-CN" sz="2000" b="1" dirty="0" err="1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GetNeighbor</a:t>
                </a:r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A485C0-32AD-968B-BB29-A24DA528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blipFill>
                <a:blip r:embed="rId2"/>
                <a:stretch>
                  <a:fillRect l="-118" t="-5263" b="-1403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68CF3C4-5F01-B54A-820D-7C90B9CE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888594"/>
            <a:ext cx="7772400" cy="15441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601A52-1174-E414-C65E-8836233C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62" y="3140615"/>
            <a:ext cx="4043207" cy="2749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9FF0D9-62A4-1CBC-2041-6815E8CEB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264" y="3197263"/>
            <a:ext cx="2123028" cy="25070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9B0487-D00E-933B-6717-F0AD4F05A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40" y="4273579"/>
            <a:ext cx="5456790" cy="9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2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65EEE9-0FAA-BD96-2513-3D221CC11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8585A4-0C10-5868-2959-F8287398B85E}"/>
              </a:ext>
            </a:extLst>
          </p:cNvPr>
          <p:cNvSpPr txBox="1"/>
          <p:nvPr/>
        </p:nvSpPr>
        <p:spPr>
          <a:xfrm>
            <a:off x="21446" y="1178746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Rel+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3A903C-107F-88E9-520C-B24CB25966B3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1C7197-1BE2-D051-C51C-B6F585BAAB0F}"/>
              </a:ext>
            </a:extLst>
          </p:cNvPr>
          <p:cNvSpPr txBox="1"/>
          <p:nvPr/>
        </p:nvSpPr>
        <p:spPr>
          <a:xfrm>
            <a:off x="0" y="1721387"/>
            <a:ext cx="466969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relational queries, and introduce index-based joins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- </a:t>
            </a:r>
            <a:r>
              <a:rPr kumimoji="1" lang="en-US" altLang="zh-CN" b="1" dirty="0" err="1"/>
              <a:t>GrainDB</a:t>
            </a:r>
            <a:endParaRPr kumimoji="1" lang="en-US" altLang="zh-CN" b="1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D750050-1EB6-71D1-B1A9-DF056970C0EB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045591-838F-B528-1DAB-02CEA6DCE738}"/>
              </a:ext>
            </a:extLst>
          </p:cNvPr>
          <p:cNvSpPr txBox="1"/>
          <p:nvPr/>
        </p:nvSpPr>
        <p:spPr>
          <a:xfrm>
            <a:off x="820476" y="3181761"/>
            <a:ext cx="4330032" cy="70788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contributors v1 is following, </a:t>
            </a:r>
          </a:p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repos v1 contributing to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8218342-A824-8FC5-52BF-64A2627BEA1B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 join cannot be replaced with </a:t>
                </a:r>
                <a:r>
                  <a:rPr kumimoji="1" lang="en-US" altLang="zh-CN" sz="2000" b="1" dirty="0" err="1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GetNeighbor</a:t>
                </a:r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8218342-A824-8FC5-52BF-64A2627B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blipFill>
                <a:blip r:embed="rId2"/>
                <a:stretch>
                  <a:fillRect l="-118" t="-5263" b="-1403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6B46EF7-2E9C-AA62-7D9D-09B440EA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888594"/>
            <a:ext cx="7772400" cy="1544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C5EA55-6426-EF40-2BB5-F90A2B075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76" y="4058606"/>
            <a:ext cx="4144581" cy="1831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6B2154-509D-234F-5AE8-55F8B75F6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262" y="3140615"/>
            <a:ext cx="4043207" cy="2749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F24056-37D4-0E29-70FC-DA15D9CDD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264" y="3197263"/>
            <a:ext cx="2123028" cy="2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EF78-ED2B-E49E-D54A-BB9857AF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88A138C-4911-980D-D184-0B418CA9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24" y="1178746"/>
            <a:ext cx="6779821" cy="15149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BB013C-807E-3595-3E78-663C58AB551D}"/>
              </a:ext>
            </a:extLst>
          </p:cNvPr>
          <p:cNvSpPr txBox="1"/>
          <p:nvPr/>
        </p:nvSpPr>
        <p:spPr>
          <a:xfrm>
            <a:off x="21446" y="1178746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Rel+G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CAA373-961D-09E2-8EFF-E5736EC4CDEB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4CE06C-3729-71F8-6BF6-3FD205980427}"/>
              </a:ext>
            </a:extLst>
          </p:cNvPr>
          <p:cNvSpPr txBox="1"/>
          <p:nvPr/>
        </p:nvSpPr>
        <p:spPr>
          <a:xfrm>
            <a:off x="0" y="1721387"/>
            <a:ext cx="5902036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Relational optimizer optimizes the relational query,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Graph optimizer optimizes the graph query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36AEB64-A9AA-8D6A-0FE6-3C8BA71AA2A0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CD5714-2D67-C570-9BF2-43590DCC68D3}"/>
              </a:ext>
            </a:extLst>
          </p:cNvPr>
          <p:cNvSpPr txBox="1"/>
          <p:nvPr/>
        </p:nvSpPr>
        <p:spPr>
          <a:xfrm>
            <a:off x="1069451" y="3396618"/>
            <a:ext cx="3445174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persons that know John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A7DB09-5DE3-28F2-1D9E-FB022E04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2" y="4295910"/>
            <a:ext cx="4394200" cy="1333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2F95B5-7DBB-DDA0-E481-20EC4F0D05A0}"/>
              </a:ext>
            </a:extLst>
          </p:cNvPr>
          <p:cNvSpPr txBox="1"/>
          <p:nvPr/>
        </p:nvSpPr>
        <p:spPr>
          <a:xfrm>
            <a:off x="6289964" y="3796728"/>
            <a:ext cx="590203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First, the graph query is optimized, and the results form a table with two columns (p, p2).</a:t>
            </a:r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Then, the relational query is optimized.</a:t>
            </a:r>
          </a:p>
        </p:txBody>
      </p:sp>
    </p:spTree>
    <p:extLst>
      <p:ext uri="{BB962C8B-B14F-4D97-AF65-F5344CB8AC3E}">
        <p14:creationId xmlns:p14="http://schemas.microsoft.com/office/powerpoint/2010/main" val="269632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8445-43FB-5E65-8624-060A1D53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85197E9-7A4B-831F-E84D-88038B4F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824" y="4295910"/>
            <a:ext cx="4655758" cy="12202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08C69B-034F-D53A-BBF2-9DC123C2D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0" y="1349137"/>
            <a:ext cx="7194793" cy="1486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0B6FBC-43FB-ED54-A08C-32DA89812A82}"/>
              </a:ext>
            </a:extLst>
          </p:cNvPr>
          <p:cNvSpPr txBox="1"/>
          <p:nvPr/>
        </p:nvSpPr>
        <p:spPr>
          <a:xfrm>
            <a:off x="21446" y="1178746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Rel&amp;G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4F54D9-0521-2D68-54E3-399844DDB913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21A97A-71BF-81EF-41DE-80C717B6BC3B}"/>
              </a:ext>
            </a:extLst>
          </p:cNvPr>
          <p:cNvSpPr txBox="1"/>
          <p:nvPr/>
        </p:nvSpPr>
        <p:spPr>
          <a:xfrm>
            <a:off x="0" y="1721387"/>
            <a:ext cx="590203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Relational optimizer optimizes the relational query,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Graph optimizer optimizes the graph query,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with constraints push down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180DF25-8948-4175-11DF-26A8CAF47AEF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A3610-20C7-55B2-C949-2DF4B6A7A740}"/>
              </a:ext>
            </a:extLst>
          </p:cNvPr>
          <p:cNvSpPr txBox="1"/>
          <p:nvPr/>
        </p:nvSpPr>
        <p:spPr>
          <a:xfrm>
            <a:off x="1069451" y="3396618"/>
            <a:ext cx="3445174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persons that know John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B527A0-8B86-7E94-D996-81446176B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2" y="4295910"/>
            <a:ext cx="4394200" cy="1333500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362DC86E-30B4-AD59-9B18-8652FED45F9C}"/>
              </a:ext>
            </a:extLst>
          </p:cNvPr>
          <p:cNvSpPr/>
          <p:nvPr/>
        </p:nvSpPr>
        <p:spPr>
          <a:xfrm rot="10800000" flipH="1">
            <a:off x="5402759" y="4788487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39500A5-6E5C-3DC0-9DA8-E47AF1629C64}"/>
              </a:ext>
            </a:extLst>
          </p:cNvPr>
          <p:cNvSpPr/>
          <p:nvPr/>
        </p:nvSpPr>
        <p:spPr>
          <a:xfrm>
            <a:off x="6541885" y="3997299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552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7DE881-B6DF-1D80-615C-26DC65BC58EC}"/>
              </a:ext>
            </a:extLst>
          </p:cNvPr>
          <p:cNvSpPr txBox="1"/>
          <p:nvPr/>
        </p:nvSpPr>
        <p:spPr>
          <a:xfrm>
            <a:off x="526574" y="489181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A782512-8BBB-8599-F881-8CA3C925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53" y="764359"/>
            <a:ext cx="5590396" cy="59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376A-F93B-2BF0-BD81-98433861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C5D53D-70F2-2537-3875-6549FE971A13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BD7468-7BB9-F0BC-FE48-110721E08983}"/>
              </a:ext>
            </a:extLst>
          </p:cNvPr>
          <p:cNvSpPr txBox="1"/>
          <p:nvPr/>
        </p:nvSpPr>
        <p:spPr>
          <a:xfrm>
            <a:off x="132710" y="892628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1: Better Cost Estimation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DF2D79-7DF8-C8F2-9105-6B673B05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82" y="1757548"/>
            <a:ext cx="4229018" cy="5100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7C2431-768D-03A0-4BAC-1C4BE284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9035"/>
            <a:ext cx="3438187" cy="5235971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E32595E-1F98-1B0E-D9AF-5B3ADF5C45DF}"/>
              </a:ext>
            </a:extLst>
          </p:cNvPr>
          <p:cNvCxnSpPr/>
          <p:nvPr/>
        </p:nvCxnSpPr>
        <p:spPr>
          <a:xfrm>
            <a:off x="5698672" y="1650584"/>
            <a:ext cx="0" cy="501287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D5267A-F475-7C8B-40BC-FC8A60A0A2B4}"/>
                  </a:ext>
                </a:extLst>
              </p:cNvPr>
              <p:cNvSpPr txBox="1"/>
              <p:nvPr/>
            </p:nvSpPr>
            <p:spPr>
              <a:xfrm>
                <a:off x="3306542" y="1757548"/>
                <a:ext cx="2310484" cy="218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GrainDB: (112ms)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Hash Cost: </a:t>
                </a:r>
                <a:r>
                  <a:rPr lang="en-US" altLang="zh-CN" sz="1400" dirty="0">
                    <a:solidFill>
                      <a:srgbClr val="000000"/>
                    </a:solidFill>
                    <a:effectLst/>
                  </a:rPr>
                  <a:t>4445760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True Cost: </a:t>
                </a:r>
                <a:r>
                  <a:rPr lang="en-US" altLang="zh-CN" sz="1400" dirty="0">
                    <a:solidFill>
                      <a:srgbClr val="000000"/>
                    </a:solidFill>
                    <a:effectLst/>
                  </a:rPr>
                  <a:t>2686677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4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If</a:t>
                </a:r>
                <a:r>
                  <a:rPr lang="en-US" altLang="zh-CN" sz="1400" dirty="0">
                    <a:solidFill>
                      <a:srgbClr val="000000"/>
                    </a:solidFill>
                  </a:rPr>
                  <a:t> HASH_JOIN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400" dirty="0"/>
                  <a:t> SIP_JOIN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True Cost: </a:t>
                </a:r>
                <a:r>
                  <a:rPr lang="en-US" altLang="zh-CN" sz="1400" dirty="0">
                    <a:solidFill>
                      <a:srgbClr val="000000"/>
                    </a:solidFill>
                    <a:effectLst/>
                  </a:rPr>
                  <a:t>159036 (16ms)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D5267A-F475-7C8B-40BC-FC8A60A0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42" y="1757548"/>
                <a:ext cx="2310484" cy="2181623"/>
              </a:xfrm>
              <a:prstGeom prst="rect">
                <a:avLst/>
              </a:prstGeom>
              <a:blipFill>
                <a:blip r:embed="rId4"/>
                <a:stretch>
                  <a:fillRect l="-2186" b="-1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12C208C-4FDA-F510-C78A-6D1ADD5BC07D}"/>
              </a:ext>
            </a:extLst>
          </p:cNvPr>
          <p:cNvSpPr txBox="1"/>
          <p:nvPr/>
        </p:nvSpPr>
        <p:spPr>
          <a:xfrm>
            <a:off x="5899248" y="1757548"/>
            <a:ext cx="1863158" cy="1619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Ours: (19ms)</a:t>
            </a: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Hash Cost: </a:t>
            </a:r>
            <a:r>
              <a:rPr lang="en-US" altLang="zh-CN" sz="1400" dirty="0">
                <a:solidFill>
                  <a:srgbClr val="000000"/>
                </a:solidFill>
                <a:effectLst/>
              </a:rPr>
              <a:t>4585610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True Cost: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effectLst/>
              </a:rPr>
              <a:t>168097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F43AF42-9C3B-8CBE-EA99-5FB142223105}"/>
              </a:ext>
            </a:extLst>
          </p:cNvPr>
          <p:cNvSpPr/>
          <p:nvPr/>
        </p:nvSpPr>
        <p:spPr>
          <a:xfrm>
            <a:off x="9968593" y="2726871"/>
            <a:ext cx="2223407" cy="24574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06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D283C-C5E2-C8C5-91D9-2DCB1C21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8291A1-3206-F733-4CC2-D25323A30322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200639-E958-9513-8B9F-0FC940563827}"/>
              </a:ext>
            </a:extLst>
          </p:cNvPr>
          <p:cNvSpPr txBox="1"/>
          <p:nvPr/>
        </p:nvSpPr>
        <p:spPr>
          <a:xfrm>
            <a:off x="132710" y="892628"/>
            <a:ext cx="637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2: Better Leveraging Graph Indices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C9EFB87-4240-2CE1-F5F5-322E0AB83826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C36FA9-7433-1B54-A9D2-0370E6C29D88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 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 join cannot be replaced with </a:t>
                </a:r>
                <a:r>
                  <a:rPr kumimoji="1" lang="en-US" altLang="zh-CN" sz="2000" b="1" dirty="0" err="1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GetNeighbor</a:t>
                </a:r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DC36FA9-7433-1B54-A9D2-0370E6C29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766024" cy="707886"/>
              </a:xfrm>
              <a:prstGeom prst="rect">
                <a:avLst/>
              </a:prstGeom>
              <a:blipFill>
                <a:blip r:embed="rId2"/>
                <a:stretch>
                  <a:fillRect l="-118" t="-5263" b="-1403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952414D-6763-74A5-E050-F9C21F23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6" y="4058606"/>
            <a:ext cx="4144581" cy="18311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123095-9D58-427A-5C2B-267984E44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80" y="2644274"/>
            <a:ext cx="4742312" cy="32244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8C5A8E-C259-706C-9AFA-54355F948823}"/>
              </a:ext>
            </a:extLst>
          </p:cNvPr>
          <p:cNvSpPr txBox="1"/>
          <p:nvPr/>
        </p:nvSpPr>
        <p:spPr>
          <a:xfrm>
            <a:off x="1009155" y="1533605"/>
            <a:ext cx="8069531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b="1" dirty="0"/>
              <a:t>That is, in the graph query, cost of </a:t>
            </a:r>
            <a:r>
              <a:rPr kumimoji="1" lang="en-US" altLang="zh-CN" sz="1400" b="1" dirty="0" err="1"/>
              <a:t>GetNeighbor</a:t>
            </a:r>
            <a:r>
              <a:rPr kumimoji="1" lang="en-US" altLang="zh-CN" sz="1400" b="1" dirty="0"/>
              <a:t> is considered in finding the optimal plan</a:t>
            </a:r>
            <a:endParaRPr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167233-BBA2-6284-6093-BFEB05A35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02" y="2487088"/>
            <a:ext cx="6090817" cy="10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264E-AB43-02C4-BC2A-77EDF702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89E43E-55C9-4779-D3E0-A086EE15BFBA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DBF578-DF86-A8B9-506D-7E96FED10FAD}"/>
              </a:ext>
            </a:extLst>
          </p:cNvPr>
          <p:cNvSpPr txBox="1"/>
          <p:nvPr/>
        </p:nvSpPr>
        <p:spPr>
          <a:xfrm>
            <a:off x="132710" y="892628"/>
            <a:ext cx="7019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3: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FilterIntoMatchRule</a:t>
            </a:r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SetPullupRule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CAEAE6-2E8F-88B2-5858-C94D32C7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003" y="2132374"/>
            <a:ext cx="4655758" cy="122023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39D538AE-8125-D675-1862-D6F107974CAB}"/>
              </a:ext>
            </a:extLst>
          </p:cNvPr>
          <p:cNvSpPr/>
          <p:nvPr/>
        </p:nvSpPr>
        <p:spPr>
          <a:xfrm>
            <a:off x="527404" y="1847570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D22540D-9A11-8B52-E75E-5ACF3ED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2132374"/>
            <a:ext cx="4394200" cy="133350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203B2576-CE3F-5E6C-8221-106BC554F7DD}"/>
              </a:ext>
            </a:extLst>
          </p:cNvPr>
          <p:cNvSpPr/>
          <p:nvPr/>
        </p:nvSpPr>
        <p:spPr>
          <a:xfrm rot="10800000" flipH="1">
            <a:off x="5361938" y="2624951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3A12007-9B9D-0864-E37A-F4BE55A655D9}"/>
              </a:ext>
            </a:extLst>
          </p:cNvPr>
          <p:cNvSpPr/>
          <p:nvPr/>
        </p:nvSpPr>
        <p:spPr>
          <a:xfrm>
            <a:off x="6501064" y="1833763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14F3013-11FA-BB41-349E-665DEE325375}"/>
              </a:ext>
            </a:extLst>
          </p:cNvPr>
          <p:cNvSpPr txBox="1"/>
          <p:nvPr/>
        </p:nvSpPr>
        <p:spPr>
          <a:xfrm>
            <a:off x="7386637" y="1409362"/>
            <a:ext cx="2392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FilterIntoMatchRule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93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23402-9926-FB7E-182E-189F7C79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4138989-68F3-76E3-984C-17CF2CB84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557" y="4864721"/>
            <a:ext cx="4559300" cy="14478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28451FF-B7C7-84D6-0795-F4DCC56B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09" y="4120294"/>
            <a:ext cx="2711297" cy="25883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8CAC49-00A5-EC97-1842-245D3898DDAA}"/>
              </a:ext>
            </a:extLst>
          </p:cNvPr>
          <p:cNvSpPr txBox="1"/>
          <p:nvPr/>
        </p:nvSpPr>
        <p:spPr>
          <a:xfrm>
            <a:off x="110938" y="0"/>
            <a:ext cx="246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8105B2-446B-40CD-8D6B-37D23A3C543B}"/>
              </a:ext>
            </a:extLst>
          </p:cNvPr>
          <p:cNvSpPr txBox="1"/>
          <p:nvPr/>
        </p:nvSpPr>
        <p:spPr>
          <a:xfrm>
            <a:off x="132710" y="892628"/>
            <a:ext cx="7019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3: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FilterIntoMatchRule</a:t>
            </a:r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kumimoji="1" lang="en-US" altLang="zh-CN" sz="24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SetPullupRule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EDE10F4-CB73-7C42-5719-6C0A69EA99F7}"/>
              </a:ext>
            </a:extLst>
          </p:cNvPr>
          <p:cNvSpPr/>
          <p:nvPr/>
        </p:nvSpPr>
        <p:spPr>
          <a:xfrm>
            <a:off x="507526" y="4120293"/>
            <a:ext cx="4669697" cy="2647899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4EF83FE4-8007-87F2-3448-62636060BB77}"/>
              </a:ext>
            </a:extLst>
          </p:cNvPr>
          <p:cNvSpPr/>
          <p:nvPr/>
        </p:nvSpPr>
        <p:spPr>
          <a:xfrm rot="10800000" flipH="1">
            <a:off x="5342060" y="5414449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7CB832B-D7C0-1119-5B9B-64AC033ADFC9}"/>
              </a:ext>
            </a:extLst>
          </p:cNvPr>
          <p:cNvSpPr/>
          <p:nvPr/>
        </p:nvSpPr>
        <p:spPr>
          <a:xfrm>
            <a:off x="6481186" y="4623261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BE80F2-DD2B-B56E-F8DA-DCF8BAC15839}"/>
              </a:ext>
            </a:extLst>
          </p:cNvPr>
          <p:cNvSpPr txBox="1"/>
          <p:nvPr/>
        </p:nvSpPr>
        <p:spPr>
          <a:xfrm>
            <a:off x="7646895" y="4168273"/>
            <a:ext cx="1871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 err="1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SetPullupRule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CC91A10-FC4F-D7B4-BA76-89D8A234C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83" y="1648724"/>
            <a:ext cx="4197748" cy="2177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FCB6F4-5182-3690-AEC5-3EC330793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231" y="2128436"/>
            <a:ext cx="6144986" cy="929494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D846194B-7FE6-A0A9-CD65-FB74F704C9D5}"/>
              </a:ext>
            </a:extLst>
          </p:cNvPr>
          <p:cNvSpPr/>
          <p:nvPr/>
        </p:nvSpPr>
        <p:spPr>
          <a:xfrm rot="10800000" flipH="1">
            <a:off x="4774381" y="2563121"/>
            <a:ext cx="974290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36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87D-037C-A323-C4AC-42AF23EA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B3796D-C3F9-A9A1-0B25-E1D3F9F7F190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351AB2-9B16-F1F1-815D-4D33783A8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94259"/>
              </p:ext>
            </p:extLst>
          </p:nvPr>
        </p:nvGraphicFramePr>
        <p:xfrm>
          <a:off x="269423" y="1469572"/>
          <a:ext cx="11513404" cy="4221880"/>
        </p:xfrm>
        <a:graphic>
          <a:graphicData uri="http://schemas.openxmlformats.org/drawingml/2006/table">
            <a:tbl>
              <a:tblPr/>
              <a:tblGrid>
                <a:gridCol w="1162470">
                  <a:extLst>
                    <a:ext uri="{9D8B030D-6E8A-4147-A177-3AD203B41FA5}">
                      <a16:colId xmlns:a16="http://schemas.microsoft.com/office/drawing/2014/main" val="3112282577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2352356458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2771581938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3229247617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4042381468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2769202895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1636311012"/>
                    </a:ext>
                  </a:extLst>
                </a:gridCol>
                <a:gridCol w="1075904">
                  <a:extLst>
                    <a:ext uri="{9D8B030D-6E8A-4147-A177-3AD203B41FA5}">
                      <a16:colId xmlns:a16="http://schemas.microsoft.com/office/drawing/2014/main" val="1428835559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2963891835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3610374963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4199710874"/>
                    </a:ext>
                  </a:extLst>
                </a:gridCol>
                <a:gridCol w="927503">
                  <a:extLst>
                    <a:ext uri="{9D8B030D-6E8A-4147-A177-3AD203B41FA5}">
                      <a16:colId xmlns:a16="http://schemas.microsoft.com/office/drawing/2014/main" val="1598101178"/>
                    </a:ext>
                  </a:extLst>
                </a:gridCol>
              </a:tblGrid>
              <a:tr h="46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sf10 (ms)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q1-1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q1-2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q1-3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q2-1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q3-1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q3-2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q4-1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q5-1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q5-2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q6-1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q6-2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719137"/>
                  </a:ext>
                </a:extLst>
              </a:tr>
              <a:tr h="5022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DuckDB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17.84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60.27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523.16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744.78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2171.57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</a:rPr>
                        <a:t>29842.29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332.75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625.39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3072.73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310.65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970.33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270"/>
                  </a:ext>
                </a:extLst>
              </a:tr>
              <a:tr h="6624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GrainDB w. RAI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5.24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28.92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501.73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235.47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2540.67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30155.29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146.78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197.49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2694.96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88.65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592.61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489996"/>
                  </a:ext>
                </a:extLst>
              </a:tr>
              <a:tr h="5022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Ours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3.25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25.96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198.80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210.96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1223.14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28352.51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36.80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62.86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2027.16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14.55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524.21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93275"/>
                  </a:ext>
                </a:extLst>
              </a:tr>
              <a:tr h="463428"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q7-1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q8-1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q9-1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q9-2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q11-1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q11-2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q12-1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86175"/>
                  </a:ext>
                </a:extLst>
              </a:tr>
              <a:tr h="5022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DuckDB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618.65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961.29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300.76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1640.37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17.53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72.31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1412.12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076112"/>
                  </a:ext>
                </a:extLst>
              </a:tr>
              <a:tr h="6624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GrainDB w. RAI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92.18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18.78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73.02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855.31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7.53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37.63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>
                          <a:effectLst/>
                        </a:rPr>
                        <a:t>953.45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095745"/>
                  </a:ext>
                </a:extLst>
              </a:tr>
              <a:tr h="46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>
                          <a:effectLst/>
                        </a:rPr>
                        <a:t>Ours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>
                          <a:effectLst/>
                        </a:rPr>
                        <a:t>20.00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>
                          <a:effectLst/>
                        </a:rPr>
                        <a:t>17.55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>
                          <a:effectLst/>
                        </a:rPr>
                        <a:t>64.75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>
                          <a:effectLst/>
                        </a:rPr>
                        <a:t>789.76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>
                          <a:effectLst/>
                        </a:rPr>
                        <a:t>6.0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>
                          <a:effectLst/>
                        </a:rPr>
                        <a:t>24.43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effectLst/>
                        </a:rPr>
                        <a:t>338.06</a:t>
                      </a: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ffectLst/>
                      </a:endParaRPr>
                    </a:p>
                  </a:txBody>
                  <a:tcPr marL="70183" marR="70183" marT="35091" marB="3509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632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51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9C1A5-8B98-227C-753B-035B7417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B2646CF-A45B-ACFF-BB87-D4BDD8B157E1}"/>
              </a:ext>
            </a:extLst>
          </p:cNvPr>
          <p:cNvSpPr txBox="1"/>
          <p:nvPr/>
        </p:nvSpPr>
        <p:spPr>
          <a:xfrm>
            <a:off x="4513768" y="593146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911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6000" b="1" dirty="0">
              <a:solidFill>
                <a:srgbClr val="911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99BB44-B4DD-EA3A-557A-FBF54AC26A16}"/>
              </a:ext>
            </a:extLst>
          </p:cNvPr>
          <p:cNvSpPr txBox="1"/>
          <p:nvPr/>
        </p:nvSpPr>
        <p:spPr>
          <a:xfrm>
            <a:off x="3057744" y="1778343"/>
            <a:ext cx="686438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SQL/PGQ</a:t>
            </a:r>
          </a:p>
          <a:p>
            <a:pPr marL="742950" indent="-742950">
              <a:buAutoNum type="arabicPeriod"/>
            </a:pPr>
            <a:endParaRPr kumimoji="1" lang="en-US" altLang="zh-CN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</a:t>
            </a:r>
          </a:p>
          <a:p>
            <a:pPr marL="742950" indent="-742950">
              <a:buAutoNum type="arabicPeriod"/>
            </a:pPr>
            <a:endParaRPr kumimoji="1" lang="en-US" altLang="zh-CN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742950" indent="-742950">
              <a:buAutoNum type="arabicPeriod"/>
            </a:pPr>
            <a:endParaRPr kumimoji="1" lang="en-US" altLang="zh-CN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kumimoji="1" lang="en-US" altLang="zh-CN" sz="4400" dirty="0">
                <a:solidFill>
                  <a:srgbClr val="6C5E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400" dirty="0">
              <a:solidFill>
                <a:srgbClr val="6C5E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0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5189E-4569-005B-ACF3-538A0622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CC18F2-B2BA-BAF9-B6BA-52A554FF9AAB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CF7061A-4628-9DD2-F8BF-2C476619C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022029"/>
              </p:ext>
            </p:extLst>
          </p:nvPr>
        </p:nvGraphicFramePr>
        <p:xfrm>
          <a:off x="449035" y="1216479"/>
          <a:ext cx="11062611" cy="4302580"/>
        </p:xfrm>
        <a:graphic>
          <a:graphicData uri="http://schemas.openxmlformats.org/drawingml/2006/table">
            <a:tbl>
              <a:tblPr/>
              <a:tblGrid>
                <a:gridCol w="1116954">
                  <a:extLst>
                    <a:ext uri="{9D8B030D-6E8A-4147-A177-3AD203B41FA5}">
                      <a16:colId xmlns:a16="http://schemas.microsoft.com/office/drawing/2014/main" val="3884185994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4020040392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561411348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1872098588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1367582676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1504327817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226167667"/>
                    </a:ext>
                  </a:extLst>
                </a:gridCol>
                <a:gridCol w="1033777">
                  <a:extLst>
                    <a:ext uri="{9D8B030D-6E8A-4147-A177-3AD203B41FA5}">
                      <a16:colId xmlns:a16="http://schemas.microsoft.com/office/drawing/2014/main" val="3165386715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3817545885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327159224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3140209161"/>
                    </a:ext>
                  </a:extLst>
                </a:gridCol>
                <a:gridCol w="891188">
                  <a:extLst>
                    <a:ext uri="{9D8B030D-6E8A-4147-A177-3AD203B41FA5}">
                      <a16:colId xmlns:a16="http://schemas.microsoft.com/office/drawing/2014/main" val="1181558535"/>
                    </a:ext>
                  </a:extLst>
                </a:gridCol>
              </a:tblGrid>
              <a:tr h="4633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sf30 (ms)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q1-1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q1-2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q1-3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q2-1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q3-1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q3-2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q4-1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q5-1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q5-2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q6-1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q6-2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253671"/>
                  </a:ext>
                </a:extLst>
              </a:tr>
              <a:tr h="6619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DuckDB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42.31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175.35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1164.16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2149.51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3882.82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101217.63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861.57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1919.53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8481.12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1040.82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2867.38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748260"/>
                  </a:ext>
                </a:extLst>
              </a:tr>
              <a:tr h="6619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GrainDB w. RAI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dirty="0">
                          <a:effectLst/>
                        </a:rPr>
                        <a:t>7.86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70.61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1073.82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395.16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3940.12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112099.88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286.14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449.67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6878.43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217.20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1284.63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194215"/>
                  </a:ext>
                </a:extLst>
              </a:tr>
              <a:tr h="4633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Ours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4.14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>
                          <a:effectLst/>
                        </a:rPr>
                        <a:t>64.33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376.78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374.47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1781.20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81408.80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64.15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143.51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5419.00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19.53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992.75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958455"/>
                  </a:ext>
                </a:extLst>
              </a:tr>
              <a:tr h="463355"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q7-1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q8-1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q9-1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q9-2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q11-1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q11-2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q12-1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233478"/>
                  </a:ext>
                </a:extLst>
              </a:tr>
              <a:tr h="4633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DuckDB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2506.98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2900.31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845.06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5070.61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40.25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dirty="0">
                          <a:effectLst/>
                        </a:rPr>
                        <a:t>223.25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2913.57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272660"/>
                  </a:ext>
                </a:extLst>
              </a:tr>
              <a:tr h="6619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GrainDB w. RAI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dirty="0">
                          <a:effectLst/>
                        </a:rPr>
                        <a:t>1172.55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50.39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135.47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2231.10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12.65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94.12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>
                          <a:effectLst/>
                        </a:rPr>
                        <a:t>2861.57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555003"/>
                  </a:ext>
                </a:extLst>
              </a:tr>
              <a:tr h="4633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300">
                          <a:effectLst/>
                        </a:rPr>
                        <a:t>Ours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solidFill>
                            <a:srgbClr val="FF0000"/>
                          </a:solidFill>
                          <a:effectLst/>
                        </a:rPr>
                        <a:t>39.51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>
                          <a:effectLst/>
                        </a:rPr>
                        <a:t>44.57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>
                          <a:effectLst/>
                        </a:rPr>
                        <a:t>122.73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>
                          <a:effectLst/>
                        </a:rPr>
                        <a:t>2031.98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>
                          <a:effectLst/>
                        </a:rPr>
                        <a:t>7.84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>
                          <a:effectLst/>
                        </a:rPr>
                        <a:t>47.67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300" b="1" dirty="0">
                          <a:effectLst/>
                        </a:rPr>
                        <a:t>590.45</a:t>
                      </a: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300" dirty="0">
                        <a:effectLst/>
                      </a:endParaRPr>
                    </a:p>
                  </a:txBody>
                  <a:tcPr marL="66944" marR="66944" marT="33472" marB="3347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00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79824-183C-B997-4FE5-CBF51BB48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41EA3C-5BD7-7D77-74E8-8052CD82C657}"/>
              </a:ext>
            </a:extLst>
          </p:cNvPr>
          <p:cNvSpPr txBox="1"/>
          <p:nvPr/>
        </p:nvSpPr>
        <p:spPr>
          <a:xfrm>
            <a:off x="110938" y="0"/>
            <a:ext cx="5402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D602A82-482F-39CC-FE9C-8450537EB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90322"/>
              </p:ext>
            </p:extLst>
          </p:nvPr>
        </p:nvGraphicFramePr>
        <p:xfrm>
          <a:off x="579665" y="1102179"/>
          <a:ext cx="10646224" cy="4045358"/>
        </p:xfrm>
        <a:graphic>
          <a:graphicData uri="http://schemas.openxmlformats.org/drawingml/2006/table">
            <a:tbl>
              <a:tblPr/>
              <a:tblGrid>
                <a:gridCol w="1074916">
                  <a:extLst>
                    <a:ext uri="{9D8B030D-6E8A-4147-A177-3AD203B41FA5}">
                      <a16:colId xmlns:a16="http://schemas.microsoft.com/office/drawing/2014/main" val="2923706384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1663844202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3788917976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837991663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3530859399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1178812438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314261416"/>
                    </a:ext>
                  </a:extLst>
                </a:gridCol>
                <a:gridCol w="994868">
                  <a:extLst>
                    <a:ext uri="{9D8B030D-6E8A-4147-A177-3AD203B41FA5}">
                      <a16:colId xmlns:a16="http://schemas.microsoft.com/office/drawing/2014/main" val="3746363165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3148854899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3609913386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1969552354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2697421669"/>
                    </a:ext>
                  </a:extLst>
                </a:gridCol>
              </a:tblGrid>
              <a:tr h="3533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dirty="0">
                          <a:effectLst/>
                        </a:rPr>
                        <a:t>JOB (</a:t>
                      </a:r>
                      <a:r>
                        <a:rPr lang="en" sz="1100" dirty="0" err="1">
                          <a:effectLst/>
                        </a:rPr>
                        <a:t>ms</a:t>
                      </a:r>
                      <a:r>
                        <a:rPr lang="en" sz="1100" dirty="0">
                          <a:effectLst/>
                        </a:rPr>
                        <a:t>)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9a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10a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11a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38814"/>
                  </a:ext>
                </a:extLst>
              </a:tr>
              <a:tr h="3533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GrainDB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379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424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1383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782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387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893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1120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1349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2541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1745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313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922301"/>
                  </a:ext>
                </a:extLst>
              </a:tr>
              <a:tr h="504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GrainDB w. RAI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594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517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366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330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451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613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1082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714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214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22821"/>
                  </a:ext>
                </a:extLst>
              </a:tr>
              <a:tr h="215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Ours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effectLst/>
                        </a:rPr>
                        <a:t>35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143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320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348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49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53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107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455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770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620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47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521924"/>
                  </a:ext>
                </a:extLst>
              </a:tr>
              <a:tr h="215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100">
                        <a:effectLst/>
                      </a:endParaRP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246753"/>
                  </a:ext>
                </a:extLst>
              </a:tr>
              <a:tr h="3533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GrainDB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843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1386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1339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1026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1083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3185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2966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3279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2267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1211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1576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042962"/>
                  </a:ext>
                </a:extLst>
              </a:tr>
              <a:tr h="504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GrainDB w. RAI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506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393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285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528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382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2797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2233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1287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1231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543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09639"/>
                  </a:ext>
                </a:extLst>
              </a:tr>
              <a:tr h="215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Ours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211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257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240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399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286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2249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2087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1202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1186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62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482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09545"/>
                  </a:ext>
                </a:extLst>
              </a:tr>
              <a:tr h="215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100">
                        <a:effectLst/>
                      </a:endParaRP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24a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25a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26a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27a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28a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29a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30a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31a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 b="0" dirty="0">
                          <a:effectLst/>
                        </a:rPr>
                        <a:t>33a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346315"/>
                  </a:ext>
                </a:extLst>
              </a:tr>
              <a:tr h="3533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GrainDB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1818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3783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2750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3416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931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2231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2785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2920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2789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46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dirty="0">
                          <a:effectLst/>
                        </a:rPr>
                        <a:t>520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805222"/>
                  </a:ext>
                </a:extLst>
              </a:tr>
              <a:tr h="504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GRainDB w. Index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492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1580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2251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1028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295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1340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487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1449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2165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10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>
                          <a:effectLst/>
                        </a:rPr>
                        <a:t>348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994180"/>
                  </a:ext>
                </a:extLst>
              </a:tr>
              <a:tr h="2150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100">
                          <a:effectLst/>
                        </a:rPr>
                        <a:t>Ours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327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1194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2244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682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136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1045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314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1235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2043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>
                          <a:effectLst/>
                        </a:rPr>
                        <a:t>8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1" dirty="0">
                          <a:effectLst/>
                        </a:rPr>
                        <a:t>181</a:t>
                      </a:r>
                    </a:p>
                  </a:txBody>
                  <a:tcPr marL="55786" marR="55786" marT="27893" marB="27893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672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69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EC2F730-CA47-869A-B625-C04F173B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50" y="3127196"/>
            <a:ext cx="5117440" cy="10303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7DE881-B6DF-1D80-615C-26DC65BC58EC}"/>
              </a:ext>
            </a:extLst>
          </p:cNvPr>
          <p:cNvSpPr txBox="1"/>
          <p:nvPr/>
        </p:nvSpPr>
        <p:spPr>
          <a:xfrm>
            <a:off x="526574" y="489181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SQL/PGQ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28FA1F-A04D-4F61-8A30-C2DE5D307048}"/>
              </a:ext>
            </a:extLst>
          </p:cNvPr>
          <p:cNvSpPr txBox="1"/>
          <p:nvPr/>
        </p:nvSpPr>
        <p:spPr>
          <a:xfrm>
            <a:off x="124285" y="1359012"/>
            <a:ext cx="663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four persons know each other with SQL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801B7DB-4BF9-6C18-D3A4-003AD4985094}"/>
              </a:ext>
            </a:extLst>
          </p:cNvPr>
          <p:cNvSpPr/>
          <p:nvPr/>
        </p:nvSpPr>
        <p:spPr>
          <a:xfrm>
            <a:off x="124285" y="2026721"/>
            <a:ext cx="5951080" cy="3657600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39B99CD-F927-AC31-15E6-D2828B4F5BF8}"/>
              </a:ext>
            </a:extLst>
          </p:cNvPr>
          <p:cNvSpPr/>
          <p:nvPr/>
        </p:nvSpPr>
        <p:spPr>
          <a:xfrm>
            <a:off x="6983550" y="2633869"/>
            <a:ext cx="5117440" cy="1888435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D4F3E55-6921-F342-0BB7-4739421CE470}"/>
              </a:ext>
            </a:extLst>
          </p:cNvPr>
          <p:cNvSpPr/>
          <p:nvPr/>
        </p:nvSpPr>
        <p:spPr>
          <a:xfrm rot="10800000" flipH="1">
            <a:off x="6157614" y="3466547"/>
            <a:ext cx="743688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9DB09D-2FE3-2520-7612-EF8A11CDDC5D}"/>
              </a:ext>
            </a:extLst>
          </p:cNvPr>
          <p:cNvSpPr txBox="1"/>
          <p:nvPr/>
        </p:nvSpPr>
        <p:spPr>
          <a:xfrm>
            <a:off x="1061288" y="5809104"/>
            <a:ext cx="1247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itchFamily="2" charset="2"/>
              <a:buChar char="l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More concise</a:t>
            </a:r>
          </a:p>
          <a:p>
            <a:pPr marL="285750" indent="-285750">
              <a:buSzPct val="50000"/>
              <a:buFont typeface="Wingdings" pitchFamily="2" charset="2"/>
              <a:buChar char="l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 to add GQL queries to SQL (SQL/PGQ)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581030-D204-AC5F-831E-35842204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25" y="2438809"/>
            <a:ext cx="5516948" cy="27584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384DB7-54B4-72CE-2E65-08D214DA33EE}"/>
              </a:ext>
            </a:extLst>
          </p:cNvPr>
          <p:cNvSpPr txBox="1"/>
          <p:nvPr/>
        </p:nvSpPr>
        <p:spPr>
          <a:xfrm>
            <a:off x="7909937" y="1565056"/>
            <a:ext cx="3593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GQL (e.g., Cypher)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1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2EEA0-2A7D-099E-33D0-5267E631A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3887F7-F304-1ACA-DDEC-42666AA0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2131989"/>
            <a:ext cx="5192370" cy="4236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0C3354-835A-44DA-AE18-7A9D404B74DE}"/>
              </a:ext>
            </a:extLst>
          </p:cNvPr>
          <p:cNvSpPr txBox="1"/>
          <p:nvPr/>
        </p:nvSpPr>
        <p:spPr>
          <a:xfrm>
            <a:off x="371061" y="230765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SQL/PGQ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D4F5AA-9048-099C-D8E9-E994E677F9DB}"/>
              </a:ext>
            </a:extLst>
          </p:cNvPr>
          <p:cNvSpPr txBox="1"/>
          <p:nvPr/>
        </p:nvSpPr>
        <p:spPr>
          <a:xfrm>
            <a:off x="124284" y="918026"/>
            <a:ext cx="945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three persons knowing each other, and two of them are from the department of ‘Computer Science’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585CE42-0E93-0093-69D8-E6B4D65E7E01}"/>
              </a:ext>
            </a:extLst>
          </p:cNvPr>
          <p:cNvSpPr/>
          <p:nvPr/>
        </p:nvSpPr>
        <p:spPr>
          <a:xfrm>
            <a:off x="124285" y="2026720"/>
            <a:ext cx="5951080" cy="4602679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59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35D0-746F-A06A-6C0E-75ED1B2C3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B77AE5-8D7D-2F0F-D193-38793BDB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2131989"/>
            <a:ext cx="5192370" cy="4236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967867-EC17-95BB-1E4A-F24BC065E1F4}"/>
              </a:ext>
            </a:extLst>
          </p:cNvPr>
          <p:cNvSpPr txBox="1"/>
          <p:nvPr/>
        </p:nvSpPr>
        <p:spPr>
          <a:xfrm>
            <a:off x="371061" y="230765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SQL/PGQ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5B72A1-7062-8675-297F-2007CAA69F5E}"/>
              </a:ext>
            </a:extLst>
          </p:cNvPr>
          <p:cNvSpPr txBox="1"/>
          <p:nvPr/>
        </p:nvSpPr>
        <p:spPr>
          <a:xfrm>
            <a:off x="124284" y="918026"/>
            <a:ext cx="9457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three persons knowing each other, and two of them are from the department of ‘Computer Science’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DE9F861-5CF5-0634-E99A-FE0339A08965}"/>
              </a:ext>
            </a:extLst>
          </p:cNvPr>
          <p:cNvSpPr/>
          <p:nvPr/>
        </p:nvSpPr>
        <p:spPr>
          <a:xfrm>
            <a:off x="124285" y="2026720"/>
            <a:ext cx="5951080" cy="4602679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60C08F-3F98-94A8-FCBB-59772D91A8B4}"/>
              </a:ext>
            </a:extLst>
          </p:cNvPr>
          <p:cNvSpPr txBox="1"/>
          <p:nvPr/>
        </p:nvSpPr>
        <p:spPr>
          <a:xfrm>
            <a:off x="8956075" y="3187055"/>
            <a:ext cx="323592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Graph Indices are built</a:t>
            </a:r>
          </a:p>
          <a:p>
            <a:pPr marL="742950" lvl="1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Adj(e)</a:t>
            </a:r>
          </a:p>
          <a:p>
            <a:pPr lvl="2">
              <a:buSzPct val="50000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- </a:t>
            </a:r>
            <a:r>
              <a:rPr kumimoji="1" lang="en-US" altLang="zh-CN" sz="1600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get adjacent vertices</a:t>
            </a:r>
          </a:p>
          <a:p>
            <a:pPr marL="742950" lvl="1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Adj(v)</a:t>
            </a:r>
          </a:p>
          <a:p>
            <a:pPr lvl="2">
              <a:buSzPct val="50000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- </a:t>
            </a:r>
            <a:r>
              <a:rPr kumimoji="1" lang="en-US" altLang="zh-CN" sz="1600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get adjacent edges</a:t>
            </a:r>
          </a:p>
          <a:p>
            <a:pPr marL="742950" lvl="1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Neighbor(v)</a:t>
            </a:r>
          </a:p>
          <a:p>
            <a:pPr lvl="2">
              <a:buSzPct val="50000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- </a:t>
            </a:r>
            <a:r>
              <a:rPr kumimoji="1" lang="en-US" altLang="zh-CN" sz="1600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get neighborhoods</a:t>
            </a:r>
          </a:p>
          <a:p>
            <a:pPr lvl="2">
              <a:buSzPct val="50000"/>
            </a:pPr>
            <a:endParaRPr kumimoji="1" lang="en-US" altLang="zh-CN" sz="1600" b="1" dirty="0">
              <a:solidFill>
                <a:srgbClr val="6C5D4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285750" indent="-285750">
              <a:buSzPct val="50000"/>
              <a:buFont typeface="Wingdings" pitchFamily="2" charset="2"/>
              <a:buChar char="l"/>
            </a:pPr>
            <a:r>
              <a:rPr kumimoji="1" lang="en-US" altLang="zh-CN" sz="1600" b="1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Optimizer for SQL/PGQ</a:t>
            </a:r>
            <a:endParaRPr kumimoji="1" lang="zh-CN" altLang="en-US" sz="1600" b="1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E2CA1AD8-D435-8341-C647-5DFBD3181030}"/>
              </a:ext>
            </a:extLst>
          </p:cNvPr>
          <p:cNvSpPr/>
          <p:nvPr/>
        </p:nvSpPr>
        <p:spPr>
          <a:xfrm flipH="1">
            <a:off x="5446300" y="3979716"/>
            <a:ext cx="1719812" cy="348343"/>
          </a:xfrm>
          <a:prstGeom prst="rightArrow">
            <a:avLst>
              <a:gd name="adj1" fmla="val 29324"/>
              <a:gd name="adj2" fmla="val 67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D95F15E-EA02-A346-0491-425DB308ED0A}"/>
              </a:ext>
            </a:extLst>
          </p:cNvPr>
          <p:cNvSpPr/>
          <p:nvPr/>
        </p:nvSpPr>
        <p:spPr>
          <a:xfrm>
            <a:off x="346848" y="2688535"/>
            <a:ext cx="5075239" cy="28376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66996E-8693-54E6-3A60-E187AE18EF36}"/>
              </a:ext>
            </a:extLst>
          </p:cNvPr>
          <p:cNvSpPr txBox="1"/>
          <p:nvPr/>
        </p:nvSpPr>
        <p:spPr>
          <a:xfrm>
            <a:off x="7314345" y="3979716"/>
            <a:ext cx="183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Graph Query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81FBD621-0B14-A8EA-BAF4-3938ADC987E7}"/>
              </a:ext>
            </a:extLst>
          </p:cNvPr>
          <p:cNvSpPr/>
          <p:nvPr/>
        </p:nvSpPr>
        <p:spPr>
          <a:xfrm flipH="1">
            <a:off x="5594533" y="2222719"/>
            <a:ext cx="1719812" cy="348343"/>
          </a:xfrm>
          <a:prstGeom prst="rightArrow">
            <a:avLst>
              <a:gd name="adj1" fmla="val 29324"/>
              <a:gd name="adj2" fmla="val 67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514F7598-10F2-8FC3-B757-5E8D8BA8F9AE}"/>
              </a:ext>
            </a:extLst>
          </p:cNvPr>
          <p:cNvSpPr/>
          <p:nvPr/>
        </p:nvSpPr>
        <p:spPr>
          <a:xfrm flipH="1">
            <a:off x="5181313" y="5822188"/>
            <a:ext cx="1719812" cy="348343"/>
          </a:xfrm>
          <a:prstGeom prst="rightArrow">
            <a:avLst>
              <a:gd name="adj1" fmla="val 29324"/>
              <a:gd name="adj2" fmla="val 67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DCA3BC-2938-A9AA-201C-B2656AA5E59E}"/>
              </a:ext>
            </a:extLst>
          </p:cNvPr>
          <p:cNvSpPr txBox="1"/>
          <p:nvPr/>
        </p:nvSpPr>
        <p:spPr>
          <a:xfrm>
            <a:off x="6961775" y="5785197"/>
            <a:ext cx="245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Relational Query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849F9A-B151-7CFA-A6FB-C78C88192D44}"/>
              </a:ext>
            </a:extLst>
          </p:cNvPr>
          <p:cNvSpPr txBox="1"/>
          <p:nvPr/>
        </p:nvSpPr>
        <p:spPr>
          <a:xfrm>
            <a:off x="7345447" y="2201730"/>
            <a:ext cx="245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kumimoji="1" lang="en-US" altLang="zh-CN" dirty="0">
                <a:solidFill>
                  <a:srgbClr val="6C5D4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Relational Query</a:t>
            </a:r>
            <a:endParaRPr kumimoji="1" lang="zh-CN" altLang="en-US" dirty="0">
              <a:solidFill>
                <a:srgbClr val="6C5D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2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28FA1F-A04D-4F61-8A30-C2DE5D307048}"/>
              </a:ext>
            </a:extLst>
          </p:cNvPr>
          <p:cNvSpPr txBox="1"/>
          <p:nvPr/>
        </p:nvSpPr>
        <p:spPr>
          <a:xfrm>
            <a:off x="548346" y="1381809"/>
            <a:ext cx="367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Types of Solutions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EF8E80-272B-2AAF-5A54-08A87A667470}"/>
              </a:ext>
            </a:extLst>
          </p:cNvPr>
          <p:cNvSpPr txBox="1"/>
          <p:nvPr/>
        </p:nvSpPr>
        <p:spPr>
          <a:xfrm>
            <a:off x="371061" y="230765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2D5A14-E669-1F48-41C8-EA904D16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52" y="1761281"/>
            <a:ext cx="8633791" cy="45777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654DB1E-35D1-B077-5334-39FD9E527C06}"/>
              </a:ext>
            </a:extLst>
          </p:cNvPr>
          <p:cNvSpPr txBox="1"/>
          <p:nvPr/>
        </p:nvSpPr>
        <p:spPr>
          <a:xfrm>
            <a:off x="659025" y="2471395"/>
            <a:ext cx="3568149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Based on the stages that the solutions are involved in:</a:t>
            </a:r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Rel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Rel+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Rel + 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b="1" dirty="0"/>
              <a:t>Rel &amp; G</a:t>
            </a:r>
          </a:p>
        </p:txBody>
      </p:sp>
    </p:spTree>
    <p:extLst>
      <p:ext uri="{BB962C8B-B14F-4D97-AF65-F5344CB8AC3E}">
        <p14:creationId xmlns:p14="http://schemas.microsoft.com/office/powerpoint/2010/main" val="87170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818D5-0CCD-5F52-9DB1-55BECC1B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EE50578-99D3-3653-B136-888E139E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0" y="4172354"/>
            <a:ext cx="4669697" cy="16108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092523-61F5-A5B9-1529-8EC0DD3E174A}"/>
              </a:ext>
            </a:extLst>
          </p:cNvPr>
          <p:cNvSpPr txBox="1"/>
          <p:nvPr/>
        </p:nvSpPr>
        <p:spPr>
          <a:xfrm>
            <a:off x="514791" y="10538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B4F75E-851D-6108-2219-0CCF5C0444EE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9803BB-E20C-D0BC-ECBE-2B4340DC1498}"/>
              </a:ext>
            </a:extLst>
          </p:cNvPr>
          <p:cNvSpPr txBox="1"/>
          <p:nvPr/>
        </p:nvSpPr>
        <p:spPr>
          <a:xfrm>
            <a:off x="431273" y="1598112"/>
            <a:ext cx="5205062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relational queries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- Apache/Age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78268-EF50-0E6B-F8C8-5C1FA779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86" y="1176895"/>
            <a:ext cx="7772400" cy="1333158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0DFFC9FB-4F24-87D0-10DF-C4239D914556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419805-7E5E-678D-839A-FF87FDA6F396}"/>
              </a:ext>
            </a:extLst>
          </p:cNvPr>
          <p:cNvSpPr txBox="1"/>
          <p:nvPr/>
        </p:nvSpPr>
        <p:spPr>
          <a:xfrm>
            <a:off x="902365" y="3556484"/>
            <a:ext cx="4001416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persons that follows person 1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62C2D44-B4FE-4AA7-D15F-12799E179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38" y="3372165"/>
            <a:ext cx="3888309" cy="2698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D183CD7-A928-32AE-3336-94CAE12AC501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493115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⋈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Follows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⋈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D183CD7-A928-32AE-3336-94CAE12AC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4931158" cy="400110"/>
              </a:xfrm>
              <a:prstGeom prst="rect">
                <a:avLst/>
              </a:prstGeom>
              <a:blipFill>
                <a:blip r:embed="rId5"/>
                <a:stretch>
                  <a:fillRect t="-9375" r="-1028" b="-2812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685AA0C-FB57-983D-9135-A991B66049A4}"/>
              </a:ext>
            </a:extLst>
          </p:cNvPr>
          <p:cNvSpPr txBox="1"/>
          <p:nvPr/>
        </p:nvSpPr>
        <p:spPr>
          <a:xfrm>
            <a:off x="1178755" y="6381945"/>
            <a:ext cx="5205062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Graph Indices are not used !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122C1C9-8CD3-97E5-0B70-EA74FC888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286" y="3475217"/>
            <a:ext cx="2123028" cy="25070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F723DD-BA35-1715-0699-D2285D47A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768" y="2764977"/>
            <a:ext cx="3012912" cy="7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8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BE8F-7E93-CA75-46B2-6CE5EFBA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89036-E274-36FB-BA55-759A54F5B851}"/>
              </a:ext>
            </a:extLst>
          </p:cNvPr>
          <p:cNvSpPr txBox="1"/>
          <p:nvPr/>
        </p:nvSpPr>
        <p:spPr>
          <a:xfrm>
            <a:off x="21446" y="1178746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Rel+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7488AF-9D36-B095-28FF-3DEA0AC60EE1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A0FF15-070B-AA44-74B8-78C8A589C097}"/>
              </a:ext>
            </a:extLst>
          </p:cNvPr>
          <p:cNvSpPr txBox="1"/>
          <p:nvPr/>
        </p:nvSpPr>
        <p:spPr>
          <a:xfrm>
            <a:off x="0" y="1721387"/>
            <a:ext cx="466969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relational queries, and introduce index-based joins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- </a:t>
            </a:r>
            <a:r>
              <a:rPr kumimoji="1" lang="en-US" altLang="zh-CN" b="1" dirty="0" err="1"/>
              <a:t>GrainDB</a:t>
            </a:r>
            <a:endParaRPr kumimoji="1"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108E96-296C-F931-1190-E1FCE985D91B}"/>
              </a:ext>
            </a:extLst>
          </p:cNvPr>
          <p:cNvSpPr txBox="1"/>
          <p:nvPr/>
        </p:nvSpPr>
        <p:spPr>
          <a:xfrm>
            <a:off x="828640" y="3181761"/>
            <a:ext cx="4330032" cy="70788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contributors v1 is following, </a:t>
            </a:r>
          </a:p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repos v1 contributing to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1743AD9-6642-83CF-56B2-BAE9FE87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9516"/>
            <a:ext cx="4076700" cy="2829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BE05CD-C124-0055-0B03-7AA319077AA1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𝒓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0BE05CD-C124-0055-0B03-7AA319077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blipFill>
                <a:blip r:embed="rId3"/>
                <a:stretch>
                  <a:fillRect l="-119" t="-5263" b="-877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8DCF452-2166-DA10-7697-6C3BDA2A3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888594"/>
            <a:ext cx="7772400" cy="15441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3BCC2D-F1AE-AABE-0B0D-D5CE27512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264" y="3197263"/>
            <a:ext cx="2123028" cy="25070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AAC66E-7DBA-BCBF-881E-7153DE0EE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40" y="4273579"/>
            <a:ext cx="5456790" cy="9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7E74B9-58C2-DBF4-DACA-24A87886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6DDEF0F-A5FC-0DED-4DCD-A81EABC805AF}"/>
              </a:ext>
            </a:extLst>
          </p:cNvPr>
          <p:cNvSpPr txBox="1"/>
          <p:nvPr/>
        </p:nvSpPr>
        <p:spPr>
          <a:xfrm>
            <a:off x="21446" y="1178746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Rel+</a:t>
            </a:r>
            <a:endParaRPr kumimoji="1" lang="zh-CN" altLang="en-US" sz="24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F871F1-492B-8468-4B3D-A09C5323D845}"/>
              </a:ext>
            </a:extLst>
          </p:cNvPr>
          <p:cNvSpPr txBox="1"/>
          <p:nvPr/>
        </p:nvSpPr>
        <p:spPr>
          <a:xfrm>
            <a:off x="371061" y="230765"/>
            <a:ext cx="6171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6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Optimizer for SQL/PGQ </a:t>
            </a:r>
            <a:endParaRPr kumimoji="1" lang="zh-CN" altLang="en-US" sz="4000" b="1" dirty="0">
              <a:solidFill>
                <a:srgbClr val="FF6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D680A5-3322-E544-BBB0-276EB70D2A05}"/>
              </a:ext>
            </a:extLst>
          </p:cNvPr>
          <p:cNvSpPr txBox="1"/>
          <p:nvPr/>
        </p:nvSpPr>
        <p:spPr>
          <a:xfrm>
            <a:off x="0" y="1721387"/>
            <a:ext cx="466969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Translate graph queries to relational queries, and introduce index-based joins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/>
              <a:t>- </a:t>
            </a:r>
            <a:r>
              <a:rPr kumimoji="1" lang="en-US" altLang="zh-CN" b="1" dirty="0" err="1"/>
              <a:t>GrainDB</a:t>
            </a:r>
            <a:endParaRPr kumimoji="1" lang="en-US" altLang="zh-CN" b="1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53E8B52-E886-FA97-6E4D-0B1C554C4E36}"/>
              </a:ext>
            </a:extLst>
          </p:cNvPr>
          <p:cNvSpPr/>
          <p:nvPr/>
        </p:nvSpPr>
        <p:spPr>
          <a:xfrm>
            <a:off x="568225" y="4011106"/>
            <a:ext cx="4669697" cy="1903108"/>
          </a:xfrm>
          <a:prstGeom prst="roundRect">
            <a:avLst/>
          </a:prstGeom>
          <a:noFill/>
          <a:ln w="22225">
            <a:solidFill>
              <a:srgbClr val="A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C9F8A4-3EA4-5699-A128-80D1835CED65}"/>
              </a:ext>
            </a:extLst>
          </p:cNvPr>
          <p:cNvSpPr txBox="1"/>
          <p:nvPr/>
        </p:nvSpPr>
        <p:spPr>
          <a:xfrm>
            <a:off x="828640" y="3181761"/>
            <a:ext cx="4330032" cy="707886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contributors v1 is following, </a:t>
            </a:r>
          </a:p>
          <a:p>
            <a:r>
              <a:rPr kumimoji="1" lang="en-US" altLang="zh-CN" sz="2000" dirty="0">
                <a:solidFill>
                  <a:srgbClr val="009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repos v1 contributing to </a:t>
            </a:r>
            <a:endParaRPr kumimoji="1" lang="zh-CN" altLang="en-US" sz="2000" dirty="0">
              <a:solidFill>
                <a:srgbClr val="009A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F7287CD-3DD3-8176-32B6-C6B8ADE17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79516"/>
            <a:ext cx="4076700" cy="2829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4B6FE5-E7A6-CA62-48E8-960188D7AF45}"/>
                  </a:ext>
                </a:extLst>
              </p:cNvPr>
              <p:cNvSpPr txBox="1"/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𝒇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𝒓</m:t>
                    </m:r>
                    <m:r>
                      <a:rPr kumimoji="1" lang="en-US" altLang="zh-CN" sz="2000" b="1" i="1" smtClean="0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Follows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Contributor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Contribute</a:t>
                </a:r>
                <a:r>
                  <a:rPr kumimoji="1" lang="en-US" altLang="zh-CN" sz="2000" b="1" dirty="0">
                    <a:solidFill>
                      <a:srgbClr val="009A63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09A6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000" b="1" dirty="0">
                    <a:solidFill>
                      <a:srgbClr val="009A6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Repository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𝒑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𝒓</m:t>
                      </m:r>
                      <m:r>
                        <a:rPr kumimoji="1" lang="en-US" altLang="zh-CN" sz="2000" b="1" i="1" smtClean="0">
                          <a:solidFill>
                            <a:srgbClr val="009A63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rgbClr val="009A6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84B6FE5-E7A6-CA62-48E8-960188D7A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25" y="6076165"/>
                <a:ext cx="10639387" cy="707886"/>
              </a:xfrm>
              <a:prstGeom prst="rect">
                <a:avLst/>
              </a:prstGeom>
              <a:blipFill>
                <a:blip r:embed="rId3"/>
                <a:stretch>
                  <a:fillRect l="-119" t="-5263" b="-877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08FAD17-0406-5AA3-4B52-93203278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888594"/>
            <a:ext cx="7772400" cy="15441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847E50-2B7C-91CE-999C-59B4BB77F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76" y="4058606"/>
            <a:ext cx="4144581" cy="18311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12132E-3909-299C-9EEF-F78E487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264" y="3197263"/>
            <a:ext cx="2123028" cy="2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5787</TotalTime>
  <Words>973</Words>
  <Application>Microsoft Macintosh PowerPoint</Application>
  <PresentationFormat>宽屏</PresentationFormat>
  <Paragraphs>419</Paragraphs>
  <Slides>21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Louyk</dc:creator>
  <cp:lastModifiedBy>Louyk</cp:lastModifiedBy>
  <cp:revision>204</cp:revision>
  <dcterms:created xsi:type="dcterms:W3CDTF">2023-09-27T09:31:16Z</dcterms:created>
  <dcterms:modified xsi:type="dcterms:W3CDTF">2024-03-21T02:14:11Z</dcterms:modified>
</cp:coreProperties>
</file>